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32"/>
  </p:notesMasterIdLst>
  <p:sldIdLst>
    <p:sldId id="258" r:id="rId2"/>
    <p:sldId id="256" r:id="rId3"/>
    <p:sldId id="272" r:id="rId4"/>
    <p:sldId id="261" r:id="rId5"/>
    <p:sldId id="262" r:id="rId6"/>
    <p:sldId id="260" r:id="rId7"/>
    <p:sldId id="284" r:id="rId8"/>
    <p:sldId id="259" r:id="rId9"/>
    <p:sldId id="285" r:id="rId10"/>
    <p:sldId id="286" r:id="rId11"/>
    <p:sldId id="287" r:id="rId12"/>
    <p:sldId id="288" r:id="rId13"/>
    <p:sldId id="257" r:id="rId14"/>
    <p:sldId id="289" r:id="rId15"/>
    <p:sldId id="290" r:id="rId16"/>
    <p:sldId id="291" r:id="rId17"/>
    <p:sldId id="263" r:id="rId18"/>
    <p:sldId id="292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270" r:id="rId30"/>
    <p:sldId id="304" r:id="rId31"/>
  </p:sldIdLst>
  <p:sldSz cx="9144000" cy="6858000" type="screen4x3"/>
  <p:notesSz cx="6858000" cy="9144000"/>
  <p:embeddedFontLst>
    <p:embeddedFont>
      <p:font typeface="Quicksand" panose="020B0604020202020204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443307-BEBC-417F-8C1B-AC7D3155DF94}">
  <a:tblStyle styleId="{1A443307-BEBC-417F-8C1B-AC7D3155DF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9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199648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6208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2720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8916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0445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1258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3369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4012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5100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5433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947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6802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22421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92380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78042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185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44750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97493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2097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17723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72206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29771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9134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0541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1324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0080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17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0773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0138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1100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5302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319175" y="2876425"/>
            <a:ext cx="6680399" cy="1546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 dirty="0"/>
          </a:p>
        </p:txBody>
      </p:sp>
      <p:cxnSp>
        <p:nvCxnSpPr>
          <p:cNvPr id="10" name="Shape 10"/>
          <p:cNvCxnSpPr>
            <a:stCxn id="11" idx="4"/>
          </p:cNvCxnSpPr>
          <p:nvPr/>
        </p:nvCxnSpPr>
        <p:spPr>
          <a:xfrm>
            <a:off x="903750" y="3563700"/>
            <a:ext cx="0" cy="32943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11"/>
          <p:cNvSpPr/>
          <p:nvPr/>
        </p:nvSpPr>
        <p:spPr>
          <a:xfrm>
            <a:off x="769050" y="3294300"/>
            <a:ext cx="269400" cy="2694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530175" y="3077050"/>
            <a:ext cx="6767100" cy="709799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3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530175" y="3710550"/>
            <a:ext cx="6927899" cy="470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buSzPct val="100000"/>
              <a:buNone/>
              <a:defRPr sz="1800"/>
            </a:lvl2pPr>
            <a:lvl3pPr lvl="2" rtl="0">
              <a:spcBef>
                <a:spcPts val="0"/>
              </a:spcBef>
              <a:buSzPct val="100000"/>
              <a:buNone/>
              <a:defRPr sz="1800"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cxnSp>
        <p:nvCxnSpPr>
          <p:cNvPr id="15" name="Shape 15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" name="Shape 16"/>
          <p:cNvSpPr/>
          <p:nvPr/>
        </p:nvSpPr>
        <p:spPr>
          <a:xfrm>
            <a:off x="493600" y="3018850"/>
            <a:ext cx="820200" cy="8202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1633225" y="2882400"/>
            <a:ext cx="6700500" cy="1093199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39C0BA"/>
              </a:buClr>
              <a:buSzPct val="100000"/>
              <a:defRPr sz="2800" i="1">
                <a:solidFill>
                  <a:srgbClr val="39C0B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buClr>
                <a:srgbClr val="39C0BA"/>
              </a:buClr>
              <a:buSzPct val="100000"/>
              <a:defRPr sz="2800" i="1">
                <a:solidFill>
                  <a:srgbClr val="39C0BA"/>
                </a:solidFill>
              </a:defRPr>
            </a:lvl2pPr>
            <a:lvl3pPr lvl="2" rtl="0">
              <a:spcBef>
                <a:spcPts val="0"/>
              </a:spcBef>
              <a:buClr>
                <a:srgbClr val="39C0BA"/>
              </a:buClr>
              <a:buSzPct val="100000"/>
              <a:defRPr sz="2800" i="1">
                <a:solidFill>
                  <a:srgbClr val="39C0BA"/>
                </a:solidFill>
              </a:defRPr>
            </a:lvl3pPr>
            <a:lvl4pPr lvl="3" rtl="0">
              <a:spcBef>
                <a:spcPts val="0"/>
              </a:spcBef>
              <a:buClr>
                <a:srgbClr val="39C0BA"/>
              </a:buClr>
              <a:buSzPct val="100000"/>
              <a:defRPr sz="2800" i="1">
                <a:solidFill>
                  <a:srgbClr val="39C0BA"/>
                </a:solidFill>
              </a:defRPr>
            </a:lvl4pPr>
            <a:lvl5pPr lvl="4" rtl="0">
              <a:spcBef>
                <a:spcPts val="0"/>
              </a:spcBef>
              <a:buClr>
                <a:srgbClr val="39C0BA"/>
              </a:buClr>
              <a:buSzPct val="100000"/>
              <a:defRPr sz="2800" i="1">
                <a:solidFill>
                  <a:srgbClr val="39C0BA"/>
                </a:solidFill>
              </a:defRPr>
            </a:lvl5pPr>
            <a:lvl6pPr lvl="5" rtl="0">
              <a:spcBef>
                <a:spcPts val="0"/>
              </a:spcBef>
              <a:buClr>
                <a:srgbClr val="39C0BA"/>
              </a:buClr>
              <a:buSzPct val="100000"/>
              <a:defRPr sz="2800" i="1">
                <a:solidFill>
                  <a:srgbClr val="39C0BA"/>
                </a:solidFill>
              </a:defRPr>
            </a:lvl6pPr>
            <a:lvl7pPr lvl="6" rtl="0">
              <a:spcBef>
                <a:spcPts val="0"/>
              </a:spcBef>
              <a:buClr>
                <a:srgbClr val="39C0BA"/>
              </a:buClr>
              <a:buSzPct val="100000"/>
              <a:defRPr sz="2800" i="1">
                <a:solidFill>
                  <a:srgbClr val="39C0BA"/>
                </a:solidFill>
              </a:defRPr>
            </a:lvl7pPr>
            <a:lvl8pPr lvl="7" rtl="0">
              <a:spcBef>
                <a:spcPts val="0"/>
              </a:spcBef>
              <a:buClr>
                <a:srgbClr val="39C0BA"/>
              </a:buClr>
              <a:buSzPct val="100000"/>
              <a:defRPr sz="2800" i="1">
                <a:solidFill>
                  <a:srgbClr val="39C0BA"/>
                </a:solidFill>
              </a:defRPr>
            </a:lvl8pPr>
            <a:lvl9pPr lvl="8">
              <a:spcBef>
                <a:spcPts val="0"/>
              </a:spcBef>
              <a:buClr>
                <a:srgbClr val="39C0BA"/>
              </a:buClr>
              <a:buSzPct val="100000"/>
              <a:defRPr sz="2800" i="1">
                <a:solidFill>
                  <a:srgbClr val="39C0BA"/>
                </a:solidFill>
              </a:defRPr>
            </a:lvl9pPr>
          </a:lstStyle>
          <a:p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0" name="Shape 20"/>
          <p:cNvSpPr/>
          <p:nvPr/>
        </p:nvSpPr>
        <p:spPr>
          <a:xfrm>
            <a:off x="493600" y="3018850"/>
            <a:ext cx="820200" cy="8202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/>
          <p:nvPr/>
        </p:nvSpPr>
        <p:spPr>
          <a:xfrm>
            <a:off x="208000" y="3096171"/>
            <a:ext cx="1306200" cy="8714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b="1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hape 23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4" name="Shape 24"/>
          <p:cNvSpPr/>
          <p:nvPr/>
        </p:nvSpPr>
        <p:spPr>
          <a:xfrm>
            <a:off x="808725" y="800750"/>
            <a:ext cx="190200" cy="1902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769050" y="1861900"/>
            <a:ext cx="269400" cy="2694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</a:defRPr>
            </a:lvl1pPr>
            <a:lvl2pPr lvl="1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165497" y="1600200"/>
            <a:ext cx="68580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600"/>
              </a:spcBef>
              <a:buClr>
                <a:srgbClr val="F3F3F3"/>
              </a:buClr>
              <a:buSzPct val="100000"/>
              <a:buFont typeface="Quicksand"/>
              <a:buChar char="◦"/>
              <a:defRPr sz="3000">
                <a:solidFill>
                  <a:srgbClr val="F3F3F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Quicksand"/>
              </a:defRPr>
            </a:lvl1pPr>
            <a:lvl2pPr lvl="1" rtl="0">
              <a:spcBef>
                <a:spcPts val="480"/>
              </a:spcBef>
              <a:buClr>
                <a:srgbClr val="F3F3F3"/>
              </a:buClr>
              <a:buSzPct val="100000"/>
              <a:buFont typeface="Quicksand"/>
              <a:buChar char="▫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480"/>
              </a:spcBef>
              <a:buClr>
                <a:srgbClr val="F3F3F3"/>
              </a:buClr>
              <a:buSzPct val="100000"/>
              <a:buFont typeface="Quicksand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165474" y="1600200"/>
            <a:ext cx="33069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71569" y="1600200"/>
            <a:ext cx="33069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cxnSp>
        <p:nvCxnSpPr>
          <p:cNvPr id="32" name="Shape 32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3" name="Shape 33"/>
          <p:cNvSpPr/>
          <p:nvPr/>
        </p:nvSpPr>
        <p:spPr>
          <a:xfrm>
            <a:off x="808725" y="800750"/>
            <a:ext cx="190200" cy="1902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769050" y="1861900"/>
            <a:ext cx="269400" cy="2694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cxnSp>
        <p:nvCxnSpPr>
          <p:cNvPr id="45" name="Shape 45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6" name="Shape 46"/>
          <p:cNvSpPr/>
          <p:nvPr/>
        </p:nvSpPr>
        <p:spPr>
          <a:xfrm>
            <a:off x="808725" y="800750"/>
            <a:ext cx="190200" cy="1902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hape 52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3" name="Shape 53"/>
          <p:cNvSpPr/>
          <p:nvPr/>
        </p:nvSpPr>
        <p:spPr>
          <a:xfrm>
            <a:off x="808650" y="3333900"/>
            <a:ext cx="190200" cy="1902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key colo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hape 55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2E3037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6" name="Shape 56"/>
          <p:cNvSpPr/>
          <p:nvPr/>
        </p:nvSpPr>
        <p:spPr>
          <a:xfrm>
            <a:off x="808650" y="3333900"/>
            <a:ext cx="190200" cy="190200"/>
          </a:xfrm>
          <a:prstGeom prst="ellipse">
            <a:avLst/>
          </a:prstGeom>
          <a:solidFill>
            <a:srgbClr val="39C0BA"/>
          </a:solidFill>
          <a:ln w="952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65497" y="1600200"/>
            <a:ext cx="6858000" cy="49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3F3F3"/>
              </a:buClr>
              <a:buSzPct val="100000"/>
              <a:buFont typeface="Quicksand"/>
              <a:buChar char="◦"/>
              <a:defRPr sz="30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480"/>
              </a:spcBef>
              <a:buClr>
                <a:srgbClr val="F3F3F3"/>
              </a:buClr>
              <a:buSzPct val="100000"/>
              <a:buFont typeface="Quicksand"/>
              <a:buChar char="▫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480"/>
              </a:spcBef>
              <a:buClr>
                <a:srgbClr val="F3F3F3"/>
              </a:buClr>
              <a:buSzPct val="100000"/>
              <a:buFont typeface="Quicksand"/>
              <a:buChar char="■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6" r:id="rId7"/>
    <p:sldLayoutId id="2147483657" r:id="rId8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eadymag.com/u99763174/519479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ctrTitle" idx="4294967295"/>
          </p:nvPr>
        </p:nvSpPr>
        <p:spPr>
          <a:xfrm>
            <a:off x="2002275" y="1633550"/>
            <a:ext cx="6671399" cy="123697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uk-UA" sz="22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Доброго дня!</a:t>
            </a:r>
            <a:endParaRPr lang="en" sz="2200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subTitle" idx="4294967295"/>
          </p:nvPr>
        </p:nvSpPr>
        <p:spPr>
          <a:xfrm>
            <a:off x="2002275" y="3068950"/>
            <a:ext cx="6671399" cy="812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uk-UA" sz="3600" b="1" dirty="0" smtClean="0">
                <a:solidFill>
                  <a:srgbClr val="F3F3F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 Юрій Панчишин,</a:t>
            </a:r>
            <a:endParaRPr lang="en-US" sz="3600" b="1" dirty="0" smtClean="0">
              <a:solidFill>
                <a:srgbClr val="F3F3F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uk-UA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керуючий партнер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Goldweb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Solutions</a:t>
            </a:r>
            <a:endParaRPr lang="en" sz="1600" dirty="0">
              <a:solidFill>
                <a:srgbClr val="F3F3F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body" idx="4294967295"/>
          </p:nvPr>
        </p:nvSpPr>
        <p:spPr>
          <a:xfrm>
            <a:off x="2002275" y="4142288"/>
            <a:ext cx="6671399" cy="8695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uk-UA" sz="2200" dirty="0" smtClean="0">
                <a:solidFill>
                  <a:srgbClr val="F3F3F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 я тут, тому що ми любимо робити гарний </a:t>
            </a:r>
            <a:r>
              <a:rPr lang="uk-UA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і функціональний </a:t>
            </a:r>
            <a:r>
              <a:rPr lang="uk-UA" sz="2200" dirty="0" smtClean="0">
                <a:solidFill>
                  <a:srgbClr val="F3F3F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дизайн</a:t>
            </a:r>
            <a:endParaRPr lang="en" sz="2200" dirty="0">
              <a:solidFill>
                <a:srgbClr val="F3F3F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1" y="2830866"/>
            <a:ext cx="1288868" cy="1288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4950" y="458748"/>
            <a:ext cx="5108750" cy="1922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1644475" y="2451656"/>
            <a:ext cx="6767100" cy="709799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uk-UA" dirty="0"/>
              <a:t>Надписи повинні бути короткі</a:t>
            </a:r>
            <a:endParaRPr lang="en-US" dirty="0"/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1644475" y="3277199"/>
            <a:ext cx="6927899" cy="263709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uk-UA" dirty="0"/>
              <a:t>Не заставляйте мене думати! </a:t>
            </a:r>
            <a:endParaRPr lang="en-US" dirty="0"/>
          </a:p>
          <a:p>
            <a:endParaRPr lang="uk-UA" dirty="0" smtClean="0"/>
          </a:p>
          <a:p>
            <a:r>
              <a:rPr lang="en-US" dirty="0" smtClean="0"/>
              <a:t>Steve Krug</a:t>
            </a:r>
            <a:endParaRPr lang="uk-UA" dirty="0" smtClean="0"/>
          </a:p>
          <a:p>
            <a:endParaRPr lang="uk-UA" dirty="0"/>
          </a:p>
          <a:p>
            <a:r>
              <a:rPr lang="en-US" sz="2400" dirty="0" smtClean="0"/>
              <a:t>Don't </a:t>
            </a:r>
            <a:r>
              <a:rPr lang="en-US" sz="2400" dirty="0"/>
              <a:t>Make Me Think: A Common Sense Approach to Web </a:t>
            </a:r>
            <a:r>
              <a:rPr lang="en-US" sz="2400" dirty="0" smtClean="0"/>
              <a:t>Usability</a:t>
            </a:r>
            <a:endParaRPr lang="uk-UA" sz="2400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Короткий виклад книги:</a:t>
            </a:r>
            <a:endParaRPr lang="uk-UA" dirty="0"/>
          </a:p>
          <a:p>
            <a:r>
              <a:rPr lang="uk-UA" u="sng" dirty="0" smtClean="0">
                <a:hlinkClick r:id="rId3"/>
              </a:rPr>
              <a:t>https</a:t>
            </a:r>
            <a:r>
              <a:rPr lang="uk-UA" u="sng" dirty="0">
                <a:hlinkClick r:id="rId3"/>
              </a:rPr>
              <a:t>://readymag.com/u99763174/519479/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75" y="515898"/>
            <a:ext cx="4994450" cy="181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6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1530175" y="3077045"/>
            <a:ext cx="6767100" cy="709799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uk-UA" dirty="0"/>
              <a:t>Короткі надписи дають шанс, що їх таки помітять і прочитають.</a:t>
            </a:r>
            <a:endParaRPr lang="en-US" dirty="0"/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1530175" y="4053069"/>
            <a:ext cx="6927899" cy="154907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uk-UA" dirty="0"/>
              <a:t>Відвідувачі дуже хаотичні. Вони швидко намагаються вирішити свою задачу і майже нічого не читають. </a:t>
            </a:r>
            <a:endParaRPr lang="uk-UA" dirty="0" smtClean="0"/>
          </a:p>
          <a:p>
            <a:endParaRPr lang="uk-UA" dirty="0"/>
          </a:p>
          <a:p>
            <a:r>
              <a:rPr lang="uk-UA" dirty="0" smtClean="0"/>
              <a:t>Короткі заголовки НЕ </a:t>
            </a:r>
            <a:r>
              <a:rPr lang="uk-UA" dirty="0"/>
              <a:t>економлять час на читання, вони зменшують імовірність ігнорування.</a:t>
            </a:r>
            <a:endParaRPr lang="en-US" dirty="0"/>
          </a:p>
          <a:p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24445" r="375" b="40555"/>
          <a:stretch/>
        </p:blipFill>
        <p:spPr>
          <a:xfrm>
            <a:off x="1639060" y="309982"/>
            <a:ext cx="5084829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8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1530175" y="3077045"/>
            <a:ext cx="6767100" cy="709799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uk-UA" dirty="0"/>
              <a:t>Надписи повинні бути самодостатніми</a:t>
            </a:r>
            <a:endParaRPr lang="en-US" dirty="0"/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1530175" y="3833150"/>
            <a:ext cx="6927899" cy="154907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uk-UA" dirty="0"/>
              <a:t>Користувачі не є зануреними у </a:t>
            </a:r>
            <a:r>
              <a:rPr lang="uk-UA" dirty="0" smtClean="0"/>
              <a:t>ваш </a:t>
            </a:r>
            <a:r>
              <a:rPr lang="uk-UA" dirty="0"/>
              <a:t>веб-сайт (мобільний додаток) на 100% відсотків. Вони читають новини, чатяться в месенджерах, розмовляють, відповідають на телефонні дзвінки, потім йдуть додому і відкривають ваш веб-сайт наступного дня — і вони повинні моментально зрозуміти де вони і що вони тут роблять.</a:t>
            </a:r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75" y="395287"/>
            <a:ext cx="6356728" cy="250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3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5474" y="2914650"/>
            <a:ext cx="6321176" cy="3609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165475" y="704546"/>
            <a:ext cx="6858000" cy="459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uk-UA" sz="2400" dirty="0"/>
              <a:t>Надписи повинні бути доречними</a:t>
            </a:r>
            <a:endParaRPr lang="en" sz="2400" dirty="0"/>
          </a:p>
        </p:txBody>
      </p:sp>
      <p:sp>
        <p:nvSpPr>
          <p:cNvPr id="67" name="Shape 67"/>
          <p:cNvSpPr txBox="1"/>
          <p:nvPr/>
        </p:nvSpPr>
        <p:spPr>
          <a:xfrm>
            <a:off x="1165474" y="1736349"/>
            <a:ext cx="6994677" cy="11783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ct val="91666"/>
            </a:pPr>
            <a:r>
              <a:rPr lang="ru-RU" sz="2000" dirty="0" smtClean="0">
                <a:solidFill>
                  <a:srgbClr val="FFFFFF"/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Можна </a:t>
            </a:r>
            <a:r>
              <a:rPr lang="ru-RU" sz="2000" dirty="0">
                <a:solidFill>
                  <a:srgbClr val="FFFFFF"/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rPr>
              <a:t>пожартувати але в міру. Це може бути жарт, а може бути сприйнято як образа. Обирайте тональність звернення.</a:t>
            </a:r>
            <a:endParaRPr sz="2000" dirty="0">
              <a:solidFill>
                <a:srgbClr val="FFFFFF"/>
              </a:solidFill>
              <a:latin typeface="Calibri" panose="020F0502020204030204" pitchFamily="34" charset="0"/>
              <a:ea typeface="Quicksand"/>
              <a:cs typeface="Calibri" panose="020F0502020204030204" pitchFamily="34" charset="0"/>
              <a:sym typeface="Quicksand"/>
            </a:endParaRPr>
          </a:p>
          <a:p>
            <a:pPr lvl="0" rtl="0">
              <a:spcBef>
                <a:spcPts val="600"/>
              </a:spcBef>
              <a:buNone/>
            </a:pPr>
            <a:endParaRPr sz="2000" dirty="0">
              <a:solidFill>
                <a:srgbClr val="FFFFFF"/>
              </a:solidFill>
              <a:latin typeface="Calibri" panose="020F0502020204030204" pitchFamily="34" charset="0"/>
              <a:ea typeface="Quicksand"/>
              <a:cs typeface="Calibri" panose="020F0502020204030204" pitchFamily="34" charset="0"/>
              <a:sym typeface="Quicksan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299" y="3040379"/>
            <a:ext cx="6057900" cy="3331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1530175" y="3077045"/>
            <a:ext cx="6767100" cy="709799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uk-UA" dirty="0"/>
              <a:t>Тексти повинні бути </a:t>
            </a:r>
            <a:r>
              <a:rPr lang="uk-UA" dirty="0" smtClean="0"/>
              <a:t>уніфікованими</a:t>
            </a:r>
            <a:endParaRPr lang="en-US" dirty="0"/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1530175" y="3880775"/>
            <a:ext cx="6927899" cy="154907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uk-UA" dirty="0"/>
              <a:t>Не використовуйте різні терміни для одного і того ж. </a:t>
            </a:r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36" y="904874"/>
            <a:ext cx="7555084" cy="194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4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1530175" y="2997845"/>
            <a:ext cx="6767100" cy="81215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uk-UA" dirty="0"/>
              <a:t>Тексти повинні бути </a:t>
            </a:r>
            <a:r>
              <a:rPr lang="uk-UA" dirty="0" smtClean="0"/>
              <a:t>грамотні.</a:t>
            </a:r>
            <a:br>
              <a:rPr lang="uk-UA" dirty="0" smtClean="0"/>
            </a:br>
            <a:r>
              <a:rPr lang="uk-UA" dirty="0" smtClean="0"/>
              <a:t>А </a:t>
            </a:r>
            <a:r>
              <a:rPr lang="uk-UA" dirty="0"/>
              <a:t>також людино орієнтованими:</a:t>
            </a:r>
            <a:endParaRPr lang="en-US" dirty="0"/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2210762" y="4190040"/>
            <a:ext cx="5934793" cy="13773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1"/>
            <a:r>
              <a:rPr lang="uk-U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Надіслано файл(и): 11</a:t>
            </a:r>
          </a:p>
          <a:p>
            <a:endParaRPr lang="en-US" sz="2800" dirty="0"/>
          </a:p>
          <a:p>
            <a:r>
              <a:rPr lang="uk-UA" sz="2800" dirty="0" smtClean="0"/>
              <a:t>Надіслано </a:t>
            </a:r>
            <a:r>
              <a:rPr lang="uk-UA" sz="2800" dirty="0"/>
              <a:t>11 файлів.</a:t>
            </a:r>
            <a:endParaRPr lang="en-US" sz="2800" dirty="0"/>
          </a:p>
        </p:txBody>
      </p:sp>
      <p:grpSp>
        <p:nvGrpSpPr>
          <p:cNvPr id="4" name="Shape 427"/>
          <p:cNvGrpSpPr/>
          <p:nvPr/>
        </p:nvGrpSpPr>
        <p:grpSpPr>
          <a:xfrm>
            <a:off x="1530175" y="5174877"/>
            <a:ext cx="320377" cy="320377"/>
            <a:chOff x="1278900" y="2333250"/>
            <a:chExt cx="381175" cy="381175"/>
          </a:xfrm>
        </p:grpSpPr>
        <p:sp>
          <p:nvSpPr>
            <p:cNvPr id="5" name="Shape 428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0" t="0" r="0" b="0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" name="Shape 429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430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431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0" t="0" r="0" b="0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9" name="Shape 432"/>
          <p:cNvGrpSpPr/>
          <p:nvPr/>
        </p:nvGrpSpPr>
        <p:grpSpPr>
          <a:xfrm>
            <a:off x="1530175" y="4353079"/>
            <a:ext cx="320398" cy="320377"/>
            <a:chOff x="1951075" y="2333250"/>
            <a:chExt cx="381200" cy="381175"/>
          </a:xfrm>
        </p:grpSpPr>
        <p:sp>
          <p:nvSpPr>
            <p:cNvPr id="10" name="Shape 433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0" t="0" r="0" b="0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434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435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436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0" t="0" r="0" b="0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408" y="218493"/>
            <a:ext cx="3200000" cy="2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4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-318125" y="2204575"/>
            <a:ext cx="2448899" cy="2448899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ctrTitle" idx="4294967295"/>
          </p:nvPr>
        </p:nvSpPr>
        <p:spPr>
          <a:xfrm>
            <a:off x="2430050" y="2655750"/>
            <a:ext cx="6028199" cy="1546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uk-U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Дизайн </a:t>
            </a:r>
            <a:r>
              <a:rPr lang="uk-UA" sz="3200" dirty="0">
                <a:latin typeface="Calibri" panose="020F0502020204030204" pitchFamily="34" charset="0"/>
                <a:cs typeface="Calibri" panose="020F0502020204030204" pitchFamily="34" charset="0"/>
              </a:rPr>
              <a:t>користувацького досвіду</a:t>
            </a:r>
            <a:endParaRPr lang="e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subTitle" idx="4294967295"/>
          </p:nvPr>
        </p:nvSpPr>
        <p:spPr>
          <a:xfrm>
            <a:off x="2430050" y="3896349"/>
            <a:ext cx="6028199" cy="104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uk-U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Наступний логічний крок дизайну</a:t>
            </a:r>
            <a:endParaRPr lang="e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Shape 452"/>
          <p:cNvGrpSpPr/>
          <p:nvPr/>
        </p:nvGrpSpPr>
        <p:grpSpPr>
          <a:xfrm>
            <a:off x="409249" y="2921966"/>
            <a:ext cx="994853" cy="936002"/>
            <a:chOff x="5972700" y="2330200"/>
            <a:chExt cx="411625" cy="387275"/>
          </a:xfrm>
        </p:grpSpPr>
        <p:sp>
          <p:nvSpPr>
            <p:cNvPr id="11" name="Shape 45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45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4412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165474" y="1600200"/>
            <a:ext cx="3684318" cy="4967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uk-UA" dirty="0" smtClean="0"/>
              <a:t>Інтерфейс </a:t>
            </a:r>
            <a:r>
              <a:rPr lang="uk-UA" dirty="0"/>
              <a:t>це не тільки цифри. Це всі тактильні відчуття + мозок.</a:t>
            </a:r>
            <a:endParaRPr lang="en" dirty="0"/>
          </a:p>
        </p:txBody>
      </p: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734562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uk-UA" sz="2400" dirty="0"/>
              <a:t>Бізнес в стані цифрової трансформації. 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Тому </a:t>
            </a:r>
            <a:r>
              <a:rPr lang="uk-UA" sz="2400" dirty="0"/>
              <a:t>інтерфейс буде всюди</a:t>
            </a:r>
            <a:endParaRPr lang="en" sz="2400" dirty="0"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4671569" y="3690198"/>
            <a:ext cx="3306900" cy="259778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uk-UA" dirty="0"/>
              <a:t>Не даремно </a:t>
            </a:r>
            <a:r>
              <a:rPr lang="en-US" dirty="0"/>
              <a:t>Apple </a:t>
            </a:r>
            <a:r>
              <a:rPr lang="uk-UA" dirty="0"/>
              <a:t>називає тепер свій інтерфейс не </a:t>
            </a:r>
            <a:r>
              <a:rPr lang="uk-UA" dirty="0" smtClean="0"/>
              <a:t>«</a:t>
            </a:r>
            <a:r>
              <a:rPr lang="en-US" dirty="0" smtClean="0"/>
              <a:t>user</a:t>
            </a:r>
            <a:r>
              <a:rPr lang="uk-UA" dirty="0" smtClean="0"/>
              <a:t>»,</a:t>
            </a:r>
            <a:r>
              <a:rPr lang="en-US" dirty="0" smtClean="0"/>
              <a:t> </a:t>
            </a:r>
            <a:r>
              <a:rPr lang="uk-UA" dirty="0"/>
              <a:t>а </a:t>
            </a:r>
            <a:r>
              <a:rPr lang="uk-UA" dirty="0" smtClean="0"/>
              <a:t>«</a:t>
            </a:r>
            <a:r>
              <a:rPr lang="en-US" dirty="0" smtClean="0"/>
              <a:t>human</a:t>
            </a:r>
            <a:r>
              <a:rPr lang="uk-UA" dirty="0" smtClean="0"/>
              <a:t>»</a:t>
            </a:r>
            <a:r>
              <a:rPr lang="en-US" dirty="0" smtClean="0"/>
              <a:t>.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165475" y="550229"/>
            <a:ext cx="6858000" cy="676688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uk-UA" sz="3200" dirty="0" smtClean="0"/>
              <a:t>ВІД </a:t>
            </a:r>
            <a:r>
              <a:rPr lang="en-US" sz="3200" dirty="0" smtClean="0"/>
              <a:t>UI/UX </a:t>
            </a:r>
            <a:r>
              <a:rPr lang="uk-UA" sz="3200" dirty="0" smtClean="0"/>
              <a:t>ДО СЕРВІС-ДИЗАЙНУ</a:t>
            </a:r>
            <a:endParaRPr lang="en" sz="3200" dirty="0">
              <a:solidFill>
                <a:srgbClr val="39C0BA"/>
              </a:solidFill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165497" y="1685925"/>
            <a:ext cx="6858000" cy="409454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uk-UA" sz="2800" dirty="0" smtClean="0"/>
              <a:t> А </a:t>
            </a:r>
            <a:r>
              <a:rPr lang="uk-UA" sz="2800" dirty="0"/>
              <a:t>давайте думати на крок далі </a:t>
            </a:r>
            <a:r>
              <a:rPr lang="en-US" sz="2800" dirty="0"/>
              <a:t>UI/UX-</a:t>
            </a:r>
            <a:r>
              <a:rPr lang="uk-UA" sz="2800" dirty="0" smtClean="0"/>
              <a:t>а</a:t>
            </a:r>
          </a:p>
          <a:p>
            <a:pPr>
              <a:buNone/>
            </a:pPr>
            <a:endParaRPr lang="en-US" sz="2800" dirty="0"/>
          </a:p>
          <a:p>
            <a:r>
              <a:rPr lang="uk-UA" sz="2800" dirty="0" smtClean="0"/>
              <a:t> Корпоративна </a:t>
            </a:r>
            <a:r>
              <a:rPr lang="uk-UA" sz="2800" dirty="0"/>
              <a:t>культура також </a:t>
            </a:r>
            <a:r>
              <a:rPr lang="uk-UA" sz="2800" dirty="0" smtClean="0"/>
              <a:t>повинна </a:t>
            </a:r>
            <a:r>
              <a:rPr lang="uk-UA" sz="2800" dirty="0"/>
              <a:t>переходити через цифрову </a:t>
            </a:r>
            <a:r>
              <a:rPr lang="uk-UA" sz="2800" dirty="0" smtClean="0"/>
              <a:t>трансформацію</a:t>
            </a:r>
          </a:p>
          <a:p>
            <a:pPr>
              <a:buNone/>
            </a:pPr>
            <a:endParaRPr lang="en-US" sz="2800" dirty="0"/>
          </a:p>
          <a:p>
            <a:r>
              <a:rPr lang="uk-UA" sz="2800" dirty="0" smtClean="0"/>
              <a:t> Наступний </a:t>
            </a:r>
            <a:r>
              <a:rPr lang="uk-UA" sz="2800" dirty="0"/>
              <a:t>і </a:t>
            </a:r>
            <a:r>
              <a:rPr lang="uk-UA" sz="2800" dirty="0" smtClean="0"/>
              <a:t>частково вимушений </a:t>
            </a:r>
            <a:r>
              <a:rPr lang="uk-UA" sz="2800" dirty="0"/>
              <a:t>крок — дизайн досвіду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53137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298824" y="2600325"/>
            <a:ext cx="3506095" cy="313469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b="1" dirty="0" smtClean="0"/>
              <a:t>GOOGLE</a:t>
            </a:r>
            <a:r>
              <a:rPr lang="uk-UA" b="1" dirty="0" smtClean="0"/>
              <a:t> </a:t>
            </a:r>
            <a:r>
              <a:rPr lang="uk-UA" b="1" dirty="0"/>
              <a:t>- </a:t>
            </a:r>
            <a:r>
              <a:rPr lang="uk-UA" b="1" dirty="0" smtClean="0"/>
              <a:t>1998</a:t>
            </a:r>
          </a:p>
          <a:p>
            <a:pPr>
              <a:buNone/>
            </a:pPr>
            <a:r>
              <a:rPr lang="uk-UA" dirty="0" smtClean="0"/>
              <a:t>Дайте </a:t>
            </a:r>
            <a:r>
              <a:rPr lang="uk-UA" dirty="0"/>
              <a:t>мені вибір! Ми щасливі отримати мільйон лінків на всі сайти світу.</a:t>
            </a:r>
            <a:endParaRPr lang="en-US" dirty="0"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4804919" y="2600325"/>
            <a:ext cx="3604330" cy="286847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US" b="1" dirty="0"/>
              <a:t>GOOGLE</a:t>
            </a:r>
            <a:r>
              <a:rPr lang="uk-UA" b="1" dirty="0"/>
              <a:t> </a:t>
            </a:r>
            <a:r>
              <a:rPr lang="uk-UA" b="1" dirty="0" smtClean="0"/>
              <a:t>– 2017</a:t>
            </a:r>
          </a:p>
          <a:p>
            <a:pPr lvl="0">
              <a:buNone/>
            </a:pPr>
            <a:r>
              <a:rPr lang="uk-UA" dirty="0" smtClean="0"/>
              <a:t>Я </a:t>
            </a:r>
            <a:r>
              <a:rPr lang="uk-UA" dirty="0"/>
              <a:t>ненавижу вибір! </a:t>
            </a:r>
            <a:endParaRPr lang="uk-UA" dirty="0" smtClean="0"/>
          </a:p>
          <a:p>
            <a:pPr lvl="0">
              <a:buNone/>
            </a:pPr>
            <a:r>
              <a:rPr lang="uk-UA" dirty="0" smtClean="0"/>
              <a:t>Я </a:t>
            </a:r>
            <a:r>
              <a:rPr lang="uk-UA" dirty="0"/>
              <a:t>просто хочу одну точну відповідь. </a:t>
            </a:r>
            <a:r>
              <a:rPr lang="uk-UA" dirty="0" smtClean="0"/>
              <a:t>ОДНУ!</a:t>
            </a:r>
            <a:endParaRPr lang="e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475" y="665974"/>
            <a:ext cx="6858000" cy="668007"/>
          </a:xfrm>
        </p:spPr>
        <p:txBody>
          <a:bodyPr/>
          <a:lstStyle/>
          <a:p>
            <a:r>
              <a:rPr lang="uk-UA" sz="2400" dirty="0"/>
              <a:t>Дизайн – це спосіб думати. І це дає вам нові можливості. Або виявляє накопичені проблеми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98824" y="5046922"/>
            <a:ext cx="6504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 тільки ми отримуємо перелік опцій ми хочемо </a:t>
            </a:r>
            <a:r>
              <a:rPr lang="uk-UA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тікати!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6" t="240" b="76686"/>
          <a:stretch/>
        </p:blipFill>
        <p:spPr>
          <a:xfrm>
            <a:off x="1387294" y="1790948"/>
            <a:ext cx="2610534" cy="470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3" b="13410"/>
          <a:stretch/>
        </p:blipFill>
        <p:spPr>
          <a:xfrm>
            <a:off x="4839753" y="1724273"/>
            <a:ext cx="1767331" cy="64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1319175" y="2355573"/>
            <a:ext cx="6957078" cy="265662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uk-UA" dirty="0"/>
              <a:t>Дизайн інтерфейсу - UI чи UX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1530175" y="2257065"/>
            <a:ext cx="6767100" cy="2118166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uk-UA" sz="2800" dirty="0"/>
              <a:t>Користувач хоче замовити складну, комплексну послугу в один клік знаючи що якість буде відповідна очікуванням. 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І </a:t>
            </a:r>
            <a:r>
              <a:rPr lang="uk-UA" sz="2800" dirty="0"/>
              <a:t>в оффлайн також. Ми сформували звичку</a:t>
            </a:r>
            <a:endParaRPr lang="en-US" sz="2800" dirty="0"/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1530175" y="4255266"/>
            <a:ext cx="6927899" cy="111683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uk-UA" dirty="0"/>
              <a:t>Як це вирішити: наприклад, розбиваємо бізнес–процес на деталі, контроль якості на етапах, конвеєризація послуг.</a:t>
            </a:r>
            <a:endParaRPr lang="en-US" dirty="0"/>
          </a:p>
        </p:txBody>
      </p:sp>
      <p:grpSp>
        <p:nvGrpSpPr>
          <p:cNvPr id="4" name="Shape 404"/>
          <p:cNvGrpSpPr/>
          <p:nvPr/>
        </p:nvGrpSpPr>
        <p:grpSpPr>
          <a:xfrm>
            <a:off x="730508" y="3220402"/>
            <a:ext cx="359271" cy="376691"/>
            <a:chOff x="5961125" y="1623900"/>
            <a:chExt cx="427450" cy="448175"/>
          </a:xfrm>
        </p:grpSpPr>
        <p:sp>
          <p:nvSpPr>
            <p:cNvPr id="5" name="Shape 405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" name="Shape 406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407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408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409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410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411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0497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165474" y="1600200"/>
            <a:ext cx="3506095" cy="335376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uk-UA" sz="2000" dirty="0"/>
              <a:t>Як стати дизайнером чужого досвіду? Головне тут емпатія. Потрібно увійти у роль споживача. Прокрутити те що ви робите в руках, подивитися чужими очима. Це відрізняється від створення ефектних речей. Функціонал продукту не можна відділити від зовнішньої оболонки.</a:t>
            </a:r>
            <a:endParaRPr lang="en-US" sz="2000" dirty="0"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4810469" y="1600200"/>
            <a:ext cx="3604330" cy="305282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uk-UA" sz="2000" dirty="0"/>
              <a:t>Ваш підхід до дизайну – відчувайте не тільки складові вашого продукту чи послуги, а й оцінюйте досвід користування. </a:t>
            </a:r>
            <a:endParaRPr lang="uk-UA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475" y="592432"/>
            <a:ext cx="6858000" cy="741550"/>
          </a:xfrm>
        </p:spPr>
        <p:txBody>
          <a:bodyPr/>
          <a:lstStyle/>
          <a:p>
            <a:r>
              <a:rPr lang="uk-UA" sz="2400" dirty="0"/>
              <a:t>Корпоративна культура – це коли про неї не треба думати, вона вже існує довкола у процесах</a:t>
            </a:r>
            <a:endParaRPr lang="en-US" sz="2400" dirty="0"/>
          </a:p>
        </p:txBody>
      </p:sp>
      <p:sp>
        <p:nvSpPr>
          <p:cNvPr id="6" name="Shape 114"/>
          <p:cNvSpPr txBox="1">
            <a:spLocks/>
          </p:cNvSpPr>
          <p:nvPr/>
        </p:nvSpPr>
        <p:spPr>
          <a:xfrm>
            <a:off x="1165473" y="5185453"/>
            <a:ext cx="7249325" cy="94767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Char char="◦"/>
              <a:defRPr sz="2600" b="0" i="0" u="none" strike="noStrike" cap="none">
                <a:solidFill>
                  <a:srgbClr val="F3F3F3"/>
                </a:solidFill>
                <a:latin typeface="Calibri" panose="020F0502020204030204" pitchFamily="34" charset="0"/>
                <a:ea typeface="Quicksand"/>
                <a:cs typeface="Calibri" panose="020F0502020204030204" pitchFamily="34" charset="0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Char char="▫"/>
              <a:defRPr sz="26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Char char="■"/>
              <a:defRPr sz="26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Char char="●"/>
              <a:defRPr sz="26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Char char="○"/>
              <a:defRPr sz="26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Char char="■"/>
              <a:defRPr sz="26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Char char="●"/>
              <a:defRPr sz="26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Char char="○"/>
              <a:defRPr sz="26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buFont typeface="Quicksand"/>
              <a:buChar char="■"/>
              <a:defRPr sz="2600" b="0" i="0" u="none" strike="noStrike" cap="none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>
              <a:buFont typeface="Quicksand"/>
              <a:buNone/>
            </a:pPr>
            <a:r>
              <a:rPr lang="uk-UA" sz="2400" b="1" dirty="0" smtClean="0"/>
              <a:t>Цілісний досвід – цілісне задоволення споживача.</a:t>
            </a:r>
            <a:endParaRPr lang="en" sz="2400" b="1" dirty="0"/>
          </a:p>
        </p:txBody>
      </p:sp>
    </p:spTree>
    <p:extLst>
      <p:ext uri="{BB962C8B-B14F-4D97-AF65-F5344CB8AC3E}">
        <p14:creationId xmlns:p14="http://schemas.microsoft.com/office/powerpoint/2010/main" val="392207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1530175" y="2314940"/>
            <a:ext cx="6767100" cy="2118166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uk-UA" sz="2800" dirty="0"/>
              <a:t>В проектуванні досвіду споживача звертайте увагу на бізнес-аналіз, дизайн, і цифрову складову</a:t>
            </a:r>
            <a:endParaRPr lang="en-US" sz="2800" dirty="0"/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1530175" y="4207641"/>
            <a:ext cx="6927899" cy="116711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algn="ctr"/>
            <a:r>
              <a:rPr lang="uk-UA" sz="2800" dirty="0"/>
              <a:t>Знайдіть всі точки в яких ви доторкаєтеся зі споживачем (touchpoints).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625" y="438165"/>
            <a:ext cx="2232200" cy="207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4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1530175" y="2314940"/>
            <a:ext cx="6767100" cy="2118166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uk-UA" sz="2800" dirty="0"/>
              <a:t>Сервіс-дизайн – вийшов з цифрового </a:t>
            </a:r>
            <a:r>
              <a:rPr lang="uk-UA" sz="2800" dirty="0" smtClean="0"/>
              <a:t>світу і </a:t>
            </a:r>
            <a:r>
              <a:rPr lang="uk-UA" sz="2800" dirty="0"/>
              <a:t>перемістився у оффлайн</a:t>
            </a:r>
            <a:endParaRPr lang="en-US" sz="2800" dirty="0"/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1530175" y="3974763"/>
            <a:ext cx="6927899" cy="165159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uk-UA" sz="2000" dirty="0"/>
              <a:t>Як дизайнер інтерфейсу проектує хід відвідувача по веб-сайту, так і сервіс-дизайнер продумує всі touchpoints клієнта з послугою чи товаром виходячи з точки зору які емоції, ідеї, відчуття та спогади мають виникнути в клієнта.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12" y="609599"/>
            <a:ext cx="2986088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1530175" y="2762810"/>
            <a:ext cx="6767100" cy="2118166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uk-UA" sz="2800" dirty="0"/>
              <a:t>Для проектування емоцій потрібно не тільки конструктори та продавці але і спеціалісти з емоцій. 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 smtClean="0"/>
              <a:t>Це </a:t>
            </a:r>
            <a:r>
              <a:rPr lang="uk-UA" sz="2800" dirty="0"/>
              <a:t>дає продукту завершеність.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39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165475" y="721961"/>
            <a:ext cx="6858022" cy="47236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uk-UA" sz="2800" dirty="0"/>
              <a:t>Етапи розробки сервіс-дизайну:</a:t>
            </a:r>
            <a:endParaRPr lang="en" sz="2800" dirty="0">
              <a:solidFill>
                <a:srgbClr val="39C0BA"/>
              </a:solidFill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165497" y="1758821"/>
            <a:ext cx="6858000" cy="475394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uk-UA" sz="2000" dirty="0" smtClean="0"/>
              <a:t> Сформувати </a:t>
            </a:r>
            <a:r>
              <a:rPr lang="uk-UA" sz="2000" dirty="0"/>
              <a:t>обмеження (комерційні, фінансові, логістичні</a:t>
            </a:r>
            <a:r>
              <a:rPr lang="uk-UA" sz="2000" dirty="0" smtClean="0"/>
              <a:t>)</a:t>
            </a:r>
          </a:p>
          <a:p>
            <a:pPr lvl="0">
              <a:buNone/>
            </a:pPr>
            <a:endParaRPr lang="en-US" sz="2000" dirty="0"/>
          </a:p>
          <a:p>
            <a:pPr lvl="0"/>
            <a:r>
              <a:rPr lang="uk-UA" sz="2000" dirty="0" smtClean="0"/>
              <a:t> Розробка </a:t>
            </a:r>
            <a:r>
              <a:rPr lang="uk-UA" sz="2000" dirty="0"/>
              <a:t>головного образу, концепції, ідеї</a:t>
            </a:r>
            <a:r>
              <a:rPr lang="uk-UA" sz="2000" dirty="0" smtClean="0"/>
              <a:t>.</a:t>
            </a:r>
          </a:p>
          <a:p>
            <a:pPr lvl="0">
              <a:buNone/>
            </a:pPr>
            <a:endParaRPr lang="en-US" sz="2000" dirty="0"/>
          </a:p>
          <a:p>
            <a:r>
              <a:rPr lang="uk-UA" sz="2000" dirty="0" smtClean="0"/>
              <a:t> Ретельне </a:t>
            </a:r>
            <a:r>
              <a:rPr lang="uk-UA" sz="2000" dirty="0"/>
              <a:t>планування всіх точок контакту людини (т.з. споживача) з продуктом або </a:t>
            </a:r>
            <a:r>
              <a:rPr lang="uk-UA" sz="2000" dirty="0" smtClean="0"/>
              <a:t>послугою</a:t>
            </a:r>
          </a:p>
          <a:p>
            <a:endParaRPr lang="uk-UA" sz="2000" dirty="0"/>
          </a:p>
          <a:p>
            <a:r>
              <a:rPr lang="uk-UA" sz="2000" dirty="0" smtClean="0"/>
              <a:t> Це </a:t>
            </a:r>
            <a:r>
              <a:rPr lang="uk-UA" sz="2000" dirty="0"/>
              <a:t>стосується не тільки краси але і ефективності, обслуговування, перепродажу. Запобігайте негативному досвіду у всіх етапах життєвого циклу.</a:t>
            </a:r>
            <a:endParaRPr lang="en" sz="2000" dirty="0"/>
          </a:p>
        </p:txBody>
      </p:sp>
    </p:spTree>
    <p:extLst>
      <p:ext uri="{BB962C8B-B14F-4D97-AF65-F5344CB8AC3E}">
        <p14:creationId xmlns:p14="http://schemas.microsoft.com/office/powerpoint/2010/main" val="354145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165475" y="721961"/>
            <a:ext cx="6858022" cy="47236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uk-UA" sz="2800" dirty="0" smtClean="0"/>
              <a:t>Для чого це?</a:t>
            </a:r>
            <a:endParaRPr lang="en" sz="2800" dirty="0">
              <a:solidFill>
                <a:srgbClr val="39C0BA"/>
              </a:solidFill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165497" y="1758821"/>
            <a:ext cx="6858000" cy="475394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uk-UA" sz="2000" dirty="0" smtClean="0"/>
              <a:t> Сервісний </a:t>
            </a:r>
            <a:r>
              <a:rPr lang="uk-UA" sz="2000" dirty="0"/>
              <a:t>дизайн дозволяє заробляти більше, підвищує лояльність, частоту продажів. Чим користувачу зрозуміліше що ви робите, ти більше він довіряє вам і залишається вашим клієнтом. А на довірі можна продати </a:t>
            </a:r>
            <a:r>
              <a:rPr lang="uk-UA" sz="2000" b="1" dirty="0"/>
              <a:t>нові і несподівані</a:t>
            </a:r>
            <a:r>
              <a:rPr lang="uk-UA" sz="2000" dirty="0"/>
              <a:t> послуги, більший допродаж (</a:t>
            </a:r>
            <a:r>
              <a:rPr lang="en-US" sz="2000" dirty="0"/>
              <a:t>upsell</a:t>
            </a:r>
            <a:r>
              <a:rPr lang="uk-UA" sz="2000" dirty="0"/>
              <a:t>).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uk-UA" sz="2000" dirty="0" smtClean="0"/>
              <a:t> Потрібно </a:t>
            </a:r>
            <a:r>
              <a:rPr lang="uk-UA" sz="2000" dirty="0"/>
              <a:t>думати про соціальний і емоційний рівень своєї діяльності.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uk-UA" sz="2000" dirty="0" smtClean="0"/>
              <a:t> Що </a:t>
            </a:r>
            <a:r>
              <a:rPr lang="uk-UA" sz="2000" dirty="0"/>
              <a:t>потрібно робити – спростити складні процеси і зробити їх user-friendly. </a:t>
            </a:r>
            <a:endParaRPr lang="en" sz="2000" dirty="0"/>
          </a:p>
        </p:txBody>
      </p:sp>
    </p:spTree>
    <p:extLst>
      <p:ext uri="{BB962C8B-B14F-4D97-AF65-F5344CB8AC3E}">
        <p14:creationId xmlns:p14="http://schemas.microsoft.com/office/powerpoint/2010/main" val="29117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1530175" y="2352264"/>
            <a:ext cx="6767100" cy="2118166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uk-UA" sz="2800" dirty="0"/>
              <a:t>Інколи не потрібна краса, мінімалізм в процесах це також </a:t>
            </a:r>
            <a:r>
              <a:rPr lang="uk-UA" sz="2800" dirty="0" smtClean="0"/>
              <a:t>гарно, а </a:t>
            </a:r>
            <a:r>
              <a:rPr lang="uk-UA" sz="2800" dirty="0"/>
              <a:t>потрібна зрозумілість і прогнозованість</a:t>
            </a:r>
            <a:endParaRPr lang="en-US" sz="2800" dirty="0"/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1530175" y="4301412"/>
            <a:ext cx="6927899" cy="76511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algn="ctr"/>
            <a:r>
              <a:rPr lang="uk-UA" sz="2000" dirty="0"/>
              <a:t>Потрібно виходити з логіки покупця, а не продавця. 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91715"/>
            <a:ext cx="3467100" cy="216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1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-318125" y="2204575"/>
            <a:ext cx="2448899" cy="2448899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ctrTitle" idx="4294967295"/>
          </p:nvPr>
        </p:nvSpPr>
        <p:spPr>
          <a:xfrm>
            <a:off x="2430050" y="2436675"/>
            <a:ext cx="6028199" cy="1997724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uk-UA" sz="3200" dirty="0">
                <a:latin typeface="Calibri" panose="020F0502020204030204" pitchFamily="34" charset="0"/>
                <a:cs typeface="Calibri" panose="020F0502020204030204" pitchFamily="34" charset="0"/>
              </a:rPr>
              <a:t>Ваш товар / послуга має бути як вода з крану. </a:t>
            </a:r>
            <a:r>
              <a:rPr lang="uk-U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3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uk-UA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Згадуєш </a:t>
            </a:r>
            <a:r>
              <a:rPr lang="uk-UA" sz="3200" dirty="0">
                <a:latin typeface="Calibri" panose="020F0502020204030204" pitchFamily="34" charset="0"/>
                <a:cs typeface="Calibri" panose="020F0502020204030204" pitchFamily="34" charset="0"/>
              </a:rPr>
              <a:t>про </a:t>
            </a:r>
            <a:r>
              <a:rPr lang="uk-UA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неї, </a:t>
            </a:r>
            <a:r>
              <a:rPr lang="uk-UA" sz="3200" dirty="0">
                <a:latin typeface="Calibri" panose="020F0502020204030204" pitchFamily="34" charset="0"/>
                <a:cs typeface="Calibri" panose="020F0502020204030204" pitchFamily="34" charset="0"/>
              </a:rPr>
              <a:t>коли її немає.</a:t>
            </a:r>
            <a:endParaRPr lang="e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Shape 401"/>
          <p:cNvGrpSpPr/>
          <p:nvPr/>
        </p:nvGrpSpPr>
        <p:grpSpPr>
          <a:xfrm>
            <a:off x="438458" y="2973774"/>
            <a:ext cx="933142" cy="943789"/>
            <a:chOff x="5290150" y="1636700"/>
            <a:chExt cx="425025" cy="429875"/>
          </a:xfrm>
        </p:grpSpPr>
        <p:sp>
          <p:nvSpPr>
            <p:cNvPr id="7" name="Shape 402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0" t="0" r="0" b="0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403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0" t="0" r="0" b="0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7066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ctrTitle" idx="4294967295"/>
          </p:nvPr>
        </p:nvSpPr>
        <p:spPr>
          <a:xfrm>
            <a:off x="1377875" y="2655750"/>
            <a:ext cx="4776600" cy="1546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uk-UA" sz="60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Успіхів!</a:t>
            </a:r>
            <a:endParaRPr lang="en" sz="6000" b="1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subTitle" idx="4294967295"/>
          </p:nvPr>
        </p:nvSpPr>
        <p:spPr>
          <a:xfrm>
            <a:off x="1377900" y="4049482"/>
            <a:ext cx="6329186" cy="139959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uk-U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 веб-девелопмент і не тільки на</a:t>
            </a:r>
          </a:p>
          <a:p>
            <a:pPr lvl="0" rtl="0">
              <a:spcBef>
                <a:spcPts val="0"/>
              </a:spcBef>
              <a:buNone/>
            </a:pPr>
            <a:r>
              <a:rPr lang="uk-U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https://goldweb.com.ua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uk-UA" dirty="0" smtClean="0"/>
              <a:t>ТЕРМІНИ</a:t>
            </a:r>
            <a:endParaRPr lang="en" dirty="0"/>
          </a:p>
        </p:txBody>
      </p:sp>
      <p:cxnSp>
        <p:nvCxnSpPr>
          <p:cNvPr id="203" name="Shape 203"/>
          <p:cNvCxnSpPr/>
          <p:nvPr/>
        </p:nvCxnSpPr>
        <p:spPr>
          <a:xfrm rot="10800000">
            <a:off x="1482251" y="1397632"/>
            <a:ext cx="0" cy="11592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oval" w="lg" len="lg"/>
          </a:ln>
        </p:spPr>
      </p:cxnSp>
      <p:sp>
        <p:nvSpPr>
          <p:cNvPr id="204" name="Shape 204"/>
          <p:cNvSpPr txBox="1"/>
          <p:nvPr/>
        </p:nvSpPr>
        <p:spPr>
          <a:xfrm>
            <a:off x="1718175" y="2593774"/>
            <a:ext cx="6372765" cy="59163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UX</a:t>
            </a:r>
            <a:r>
              <a:rPr lang="uk-UA" sz="2000" dirty="0" smtClean="0">
                <a:solidFill>
                  <a:schemeClr val="bg1"/>
                </a:solidFill>
              </a:rPr>
              <a:t> = </a:t>
            </a:r>
            <a:r>
              <a:rPr lang="en-US" sz="2000" dirty="0" smtClean="0">
                <a:solidFill>
                  <a:schemeClr val="bg1"/>
                </a:solidFill>
              </a:rPr>
              <a:t>User </a:t>
            </a:r>
            <a:r>
              <a:rPr lang="en-US" sz="2000" dirty="0" err="1" smtClean="0">
                <a:solidFill>
                  <a:schemeClr val="bg1"/>
                </a:solidFill>
              </a:rPr>
              <a:t>eXperience</a:t>
            </a:r>
            <a:r>
              <a:rPr lang="uk-UA" sz="2000" dirty="0">
                <a:solidFill>
                  <a:schemeClr val="bg1"/>
                </a:solidFill>
              </a:rPr>
              <a:t> </a:t>
            </a:r>
            <a:r>
              <a:rPr lang="uk-UA" sz="2000" dirty="0" smtClean="0">
                <a:solidFill>
                  <a:schemeClr val="bg1"/>
                </a:solidFill>
              </a:rPr>
              <a:t>= Користувацький </a:t>
            </a:r>
            <a:r>
              <a:rPr lang="uk-UA" sz="2000" dirty="0">
                <a:solidFill>
                  <a:schemeClr val="bg1"/>
                </a:solidFill>
              </a:rPr>
              <a:t>досвід</a:t>
            </a:r>
            <a:endParaRPr lang="en-US" sz="2000" dirty="0">
              <a:solidFill>
                <a:schemeClr val="bg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lang="en" sz="2000" dirty="0">
              <a:solidFill>
                <a:schemeClr val="bg1"/>
              </a:solidFill>
              <a:latin typeface="Calibri" panose="020F0502020204030204" pitchFamily="34" charset="0"/>
              <a:ea typeface="Quicksand"/>
              <a:cs typeface="Calibri" panose="020F0502020204030204" pitchFamily="34" charset="0"/>
              <a:sym typeface="Quicksand"/>
            </a:endParaRPr>
          </a:p>
        </p:txBody>
      </p:sp>
      <p:sp>
        <p:nvSpPr>
          <p:cNvPr id="206" name="Shape 206"/>
          <p:cNvSpPr txBox="1"/>
          <p:nvPr/>
        </p:nvSpPr>
        <p:spPr>
          <a:xfrm>
            <a:off x="1718174" y="1643849"/>
            <a:ext cx="6511661" cy="59163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UI</a:t>
            </a:r>
            <a:r>
              <a:rPr lang="uk-UA" sz="2000" dirty="0" smtClean="0">
                <a:solidFill>
                  <a:schemeClr val="bg1"/>
                </a:solidFill>
              </a:rPr>
              <a:t> = </a:t>
            </a:r>
            <a:r>
              <a:rPr lang="en-US" sz="2000" dirty="0" smtClean="0">
                <a:solidFill>
                  <a:schemeClr val="bg1"/>
                </a:solidFill>
              </a:rPr>
              <a:t>User Interface</a:t>
            </a:r>
            <a:r>
              <a:rPr lang="uk-UA" sz="2000" dirty="0" smtClean="0">
                <a:solidFill>
                  <a:schemeClr val="bg1"/>
                </a:solidFill>
              </a:rPr>
              <a:t> = Інтерфейс </a:t>
            </a:r>
            <a:r>
              <a:rPr lang="uk-UA" sz="2000" dirty="0">
                <a:solidFill>
                  <a:schemeClr val="bg1"/>
                </a:solidFill>
              </a:rPr>
              <a:t>користувача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207" name="Shape 207"/>
          <p:cNvCxnSpPr/>
          <p:nvPr/>
        </p:nvCxnSpPr>
        <p:spPr>
          <a:xfrm flipV="1">
            <a:off x="1482250" y="2414220"/>
            <a:ext cx="1" cy="847385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oval" w="lg" len="lg"/>
          </a:ln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51" y="3640949"/>
            <a:ext cx="5871050" cy="293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916491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6" y="763563"/>
            <a:ext cx="9145056" cy="514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8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uk-UA" dirty="0" smtClean="0"/>
              <a:t>В КОРИСТУВАЧІВ ВЖЕ Є ЗВИЧКИ. СТАВТЕСЯ ДО НИХ З ПОВАГОЮ</a:t>
            </a:r>
            <a:endParaRPr lang="en" dirty="0">
              <a:solidFill>
                <a:srgbClr val="39C0BA"/>
              </a:solidFill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165497" y="1600200"/>
            <a:ext cx="6858000" cy="455753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uk-UA" sz="2800" dirty="0"/>
              <a:t>Дизайнери </a:t>
            </a:r>
            <a:r>
              <a:rPr lang="en-US" sz="2800" dirty="0"/>
              <a:t>Dropbox-</a:t>
            </a:r>
            <a:r>
              <a:rPr lang="uk-UA" sz="2800" dirty="0"/>
              <a:t>а виясняли як краще </a:t>
            </a:r>
            <a:r>
              <a:rPr lang="uk-UA" sz="2800" dirty="0" smtClean="0"/>
              <a:t>писати:</a:t>
            </a:r>
          </a:p>
          <a:p>
            <a:pPr lvl="0">
              <a:spcBef>
                <a:spcPts val="0"/>
              </a:spcBef>
              <a:buNone/>
            </a:pPr>
            <a:r>
              <a:rPr lang="uk-UA" sz="2800" dirty="0" smtClean="0"/>
              <a:t> </a:t>
            </a:r>
          </a:p>
          <a:p>
            <a:pPr marL="457200" lvl="0" indent="-228600">
              <a:spcBef>
                <a:spcPts val="0"/>
              </a:spcBef>
            </a:pPr>
            <a:r>
              <a:rPr lang="en-US" sz="2800" dirty="0" smtClean="0"/>
              <a:t>log in</a:t>
            </a:r>
            <a:endParaRPr lang="uk-UA" sz="2800" dirty="0" smtClean="0"/>
          </a:p>
          <a:p>
            <a:pPr marL="457200" lvl="0" indent="-228600">
              <a:spcBef>
                <a:spcPts val="0"/>
              </a:spcBef>
            </a:pPr>
            <a:r>
              <a:rPr lang="en-US" sz="2800" dirty="0" smtClean="0"/>
              <a:t>log on</a:t>
            </a:r>
            <a:endParaRPr lang="uk-UA" sz="2800" dirty="0" smtClean="0"/>
          </a:p>
          <a:p>
            <a:pPr marL="457200" lvl="0" indent="-228600">
              <a:spcBef>
                <a:spcPts val="0"/>
              </a:spcBef>
            </a:pPr>
            <a:r>
              <a:rPr lang="en-US" sz="2800" dirty="0" smtClean="0"/>
              <a:t>sign in</a:t>
            </a:r>
            <a:endParaRPr lang="uk-UA" sz="2800" dirty="0" smtClean="0"/>
          </a:p>
          <a:p>
            <a:pPr marL="457200" lvl="0" indent="-228600">
              <a:spcBef>
                <a:spcPts val="0"/>
              </a:spcBef>
            </a:pPr>
            <a:r>
              <a:rPr lang="en-US" sz="2800" dirty="0" smtClean="0"/>
              <a:t>sign </a:t>
            </a:r>
            <a:r>
              <a:rPr lang="en-US" sz="2800" dirty="0"/>
              <a:t>on</a:t>
            </a:r>
            <a:endParaRPr lang="en" sz="2800" dirty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r>
              <a:rPr lang="uk-UA" sz="2400" dirty="0" smtClean="0"/>
              <a:t>Детальніше про тренди можна почитати</a:t>
            </a:r>
          </a:p>
          <a:p>
            <a:pPr>
              <a:spcBef>
                <a:spcPts val="0"/>
              </a:spcBef>
              <a:buNone/>
            </a:pPr>
            <a:r>
              <a:rPr lang="uk-UA" sz="2400" dirty="0" smtClean="0"/>
              <a:t>https</a:t>
            </a:r>
            <a:r>
              <a:rPr lang="uk-UA" sz="2400" dirty="0"/>
              <a:t>://trends.google.com/trends/</a:t>
            </a:r>
            <a:endParaRPr lang="en-US" sz="2400" dirty="0"/>
          </a:p>
          <a:p>
            <a:pPr lvl="0">
              <a:spcBef>
                <a:spcPts val="0"/>
              </a:spcBef>
              <a:buNone/>
            </a:pPr>
            <a:r>
              <a:rPr lang="en" dirty="0" smtClean="0"/>
              <a:t> </a:t>
            </a:r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470" y="2368612"/>
            <a:ext cx="2824244" cy="19176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848" y="2691214"/>
            <a:ext cx="3321902" cy="2258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-318125" y="2204575"/>
            <a:ext cx="2448899" cy="2448899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ctrTitle" idx="4294967295"/>
          </p:nvPr>
        </p:nvSpPr>
        <p:spPr>
          <a:xfrm>
            <a:off x="2430050" y="2655750"/>
            <a:ext cx="6028199" cy="1546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uk-UA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НАДПИСИ</a:t>
            </a:r>
            <a:endParaRPr lang="en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subTitle" idx="4294967295"/>
          </p:nvPr>
        </p:nvSpPr>
        <p:spPr>
          <a:xfrm>
            <a:off x="2430050" y="3896349"/>
            <a:ext cx="6028199" cy="104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uk-U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вінтесенція комунікації</a:t>
            </a:r>
            <a:endParaRPr lang="e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hape 359"/>
          <p:cNvSpPr/>
          <p:nvPr/>
        </p:nvSpPr>
        <p:spPr>
          <a:xfrm>
            <a:off x="413335" y="2957842"/>
            <a:ext cx="985977" cy="896845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974" y="414337"/>
            <a:ext cx="6558275" cy="4102960"/>
          </a:xfrm>
          <a:prstGeom prst="rect">
            <a:avLst/>
          </a:prstGeom>
        </p:spPr>
      </p:pic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461775" y="3105150"/>
            <a:ext cx="6700500" cy="3328327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uk-UA" sz="2000" dirty="0" smtClean="0">
                <a:solidFill>
                  <a:schemeClr val="bg1"/>
                </a:solidFill>
              </a:rPr>
              <a:t>Завдання </a:t>
            </a:r>
            <a:r>
              <a:rPr lang="uk-UA" sz="2000" dirty="0">
                <a:solidFill>
                  <a:schemeClr val="bg1"/>
                </a:solidFill>
              </a:rPr>
              <a:t>маркетолога — </a:t>
            </a:r>
            <a:endParaRPr lang="uk-UA" sz="20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uk-UA" sz="2000" dirty="0" smtClean="0">
                <a:solidFill>
                  <a:schemeClr val="bg1"/>
                </a:solidFill>
              </a:rPr>
              <a:t>не </a:t>
            </a:r>
            <a:r>
              <a:rPr lang="uk-UA" sz="2000" dirty="0">
                <a:solidFill>
                  <a:schemeClr val="bg1"/>
                </a:solidFill>
              </a:rPr>
              <a:t>віддати комунікативне жало бренду на розсуд технічних спеціалістів</a:t>
            </a:r>
            <a:r>
              <a:rPr lang="uk-UA" sz="2000" dirty="0" smtClean="0">
                <a:solidFill>
                  <a:schemeClr val="bg1"/>
                </a:solidFill>
              </a:rPr>
              <a:t>.</a:t>
            </a:r>
          </a:p>
          <a:p>
            <a:endParaRPr lang="en-US" sz="2000" dirty="0"/>
          </a:p>
          <a:p>
            <a:pPr algn="ctr">
              <a:buNone/>
            </a:pPr>
            <a:r>
              <a:rPr lang="uk-UA" sz="2000" dirty="0"/>
              <a:t>Співвідношення </a:t>
            </a:r>
            <a:r>
              <a:rPr lang="en-US" sz="2000" dirty="0"/>
              <a:t>UI </a:t>
            </a:r>
            <a:r>
              <a:rPr lang="uk-UA" sz="2000" dirty="0"/>
              <a:t>з </a:t>
            </a:r>
            <a:r>
              <a:rPr lang="en-US" sz="2000" dirty="0"/>
              <a:t>UX </a:t>
            </a:r>
            <a:r>
              <a:rPr lang="uk-UA" sz="2000" dirty="0"/>
              <a:t>це ваш вибір. Розберемо на прикладі надписів і повідомлень. Саме вони є провідниками на веб-сайті. Залишимо великі об’єми текстів для замовників які люблять покопатися в деталях та пошукових роботів.</a:t>
            </a:r>
            <a:endParaRPr lang="e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633225" y="1840375"/>
            <a:ext cx="6700500" cy="3530279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 sz="2400" dirty="0"/>
              <a:t>Content is King. Text is King of </a:t>
            </a:r>
            <a:r>
              <a:rPr lang="en-US" sz="2400" dirty="0" smtClean="0"/>
              <a:t>Content</a:t>
            </a:r>
            <a:endParaRPr lang="uk-UA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uk-UA" sz="2400" dirty="0"/>
              <a:t>Надписи виникають на грані між копірайтингом та </a:t>
            </a:r>
            <a:r>
              <a:rPr lang="en-US" sz="2400" dirty="0"/>
              <a:t>UX </a:t>
            </a:r>
            <a:r>
              <a:rPr lang="uk-UA" sz="2400" dirty="0"/>
              <a:t>дизайном. </a:t>
            </a:r>
            <a:endParaRPr lang="uk-UA" sz="2400" dirty="0" smtClean="0"/>
          </a:p>
          <a:p>
            <a:pPr>
              <a:buNone/>
            </a:pPr>
            <a:endParaRPr lang="uk-UA" sz="2400" dirty="0"/>
          </a:p>
          <a:p>
            <a:pPr>
              <a:buNone/>
            </a:pPr>
            <a:r>
              <a:rPr lang="uk-UA" sz="2400" dirty="0"/>
              <a:t>Копірайтери можуть не помічати прихованого у інтерфейсі тексту.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127" y="2047875"/>
            <a:ext cx="1516598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8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1518825" y="4114191"/>
            <a:ext cx="6957998" cy="709799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uk-UA" dirty="0"/>
              <a:t>Надписи повинні бути </a:t>
            </a:r>
            <a:r>
              <a:rPr lang="uk-UA" dirty="0" smtClean="0"/>
              <a:t>конкретними</a:t>
            </a:r>
            <a:endParaRPr lang="en-US" dirty="0"/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1518825" y="4823991"/>
            <a:ext cx="6957998" cy="129105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algn="ctr"/>
            <a:r>
              <a:rPr lang="uk-UA" dirty="0"/>
              <a:t>Користувач повинен відразу зрозуміти, що йому робити далі. </a:t>
            </a:r>
            <a:endParaRPr lang="uk-UA" dirty="0" smtClean="0"/>
          </a:p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uk-UA" dirty="0"/>
              <a:t>Не просто </a:t>
            </a:r>
            <a:r>
              <a:rPr lang="uk-UA" dirty="0" smtClean="0"/>
              <a:t>«проблема </a:t>
            </a:r>
            <a:r>
              <a:rPr lang="uk-UA" dirty="0"/>
              <a:t>з </a:t>
            </a:r>
            <a:r>
              <a:rPr lang="uk-UA" dirty="0" smtClean="0"/>
              <a:t>напругою», </a:t>
            </a:r>
            <a:r>
              <a:rPr lang="uk-UA" dirty="0"/>
              <a:t>а </a:t>
            </a:r>
            <a:r>
              <a:rPr lang="uk-UA" dirty="0" smtClean="0"/>
              <a:t>«перевірте кабель».</a:t>
            </a:r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67" y="670498"/>
            <a:ext cx="4663313" cy="3080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2057399" y="675500"/>
            <a:ext cx="6858000" cy="676688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uk-UA" dirty="0" smtClean="0"/>
              <a:t>ЩЕ ОДНА СТОРОНА КОНКРЕТНОСТІ — </a:t>
            </a:r>
            <a:br>
              <a:rPr lang="uk-UA" dirty="0" smtClean="0"/>
            </a:br>
            <a:r>
              <a:rPr lang="uk-UA" dirty="0" smtClean="0"/>
              <a:t>ВІДСУТНІСТЬ ІНФОРМАЦІЙНОГО ШУМУ</a:t>
            </a:r>
            <a:endParaRPr lang="en" dirty="0">
              <a:solidFill>
                <a:srgbClr val="39C0BA"/>
              </a:solidFill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2057399" y="1562100"/>
            <a:ext cx="6518547" cy="455753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uk-UA" sz="2000" dirty="0" smtClean="0"/>
              <a:t> В </a:t>
            </a:r>
            <a:r>
              <a:rPr lang="uk-UA" sz="2000" dirty="0"/>
              <a:t>листі-підтвердженні має бути тільки один лінк, найбільш очікуваний</a:t>
            </a:r>
            <a:r>
              <a:rPr lang="uk-UA" sz="2000" dirty="0" smtClean="0"/>
              <a:t>.</a:t>
            </a:r>
          </a:p>
          <a:p>
            <a:r>
              <a:rPr lang="uk-UA" sz="2000" dirty="0" smtClean="0"/>
              <a:t> Ви </a:t>
            </a:r>
            <a:r>
              <a:rPr lang="uk-UA" sz="2000" dirty="0"/>
              <a:t>підписалися на розсилку — один лінк про підтвердження</a:t>
            </a:r>
            <a:r>
              <a:rPr lang="uk-UA" sz="2000" dirty="0" smtClean="0"/>
              <a:t>.</a:t>
            </a:r>
          </a:p>
          <a:p>
            <a:r>
              <a:rPr lang="uk-UA" sz="2000" dirty="0" smtClean="0"/>
              <a:t> Ви </a:t>
            </a:r>
            <a:r>
              <a:rPr lang="uk-UA" sz="2000" dirty="0"/>
              <a:t>замовили товар — один лінк на трекінг-код.</a:t>
            </a:r>
            <a:endParaRPr sz="2000" dirty="0"/>
          </a:p>
          <a:p>
            <a:pPr lvl="0">
              <a:spcBef>
                <a:spcPts val="0"/>
              </a:spcBef>
              <a:buNone/>
            </a:pPr>
            <a:r>
              <a:rPr lang="en" sz="2000" dirty="0" smtClean="0"/>
              <a:t> </a:t>
            </a:r>
            <a:endParaRPr lang="en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44"/>
          <a:stretch/>
        </p:blipFill>
        <p:spPr>
          <a:xfrm>
            <a:off x="2094112" y="3562351"/>
            <a:ext cx="5697338" cy="329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4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ano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930</Words>
  <Application>Microsoft Office PowerPoint</Application>
  <PresentationFormat>On-screen Show (4:3)</PresentationFormat>
  <Paragraphs>110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Quicksand</vt:lpstr>
      <vt:lpstr>Calibri</vt:lpstr>
      <vt:lpstr>Arial</vt:lpstr>
      <vt:lpstr>Eleanor template</vt:lpstr>
      <vt:lpstr>Доброго дня!</vt:lpstr>
      <vt:lpstr>Дизайн інтерфейсу - UI чи UX</vt:lpstr>
      <vt:lpstr>ТЕРМІНИ</vt:lpstr>
      <vt:lpstr>В КОРИСТУВАЧІВ ВЖЕ Є ЗВИЧКИ. СТАВТЕСЯ ДО НИХ З ПОВАГОЮ</vt:lpstr>
      <vt:lpstr>НАДПИСИ</vt:lpstr>
      <vt:lpstr>PowerPoint Presentation</vt:lpstr>
      <vt:lpstr>PowerPoint Presentation</vt:lpstr>
      <vt:lpstr>Надписи повинні бути конкретними</vt:lpstr>
      <vt:lpstr>ЩЕ ОДНА СТОРОНА КОНКРЕТНОСТІ —  ВІДСУТНІСТЬ ІНФОРМАЦІЙНОГО ШУМУ</vt:lpstr>
      <vt:lpstr>Надписи повинні бути короткі</vt:lpstr>
      <vt:lpstr>Короткі надписи дають шанс, що їх таки помітять і прочитають.</vt:lpstr>
      <vt:lpstr>Надписи повинні бути самодостатніми</vt:lpstr>
      <vt:lpstr>Надписи повинні бути доречними</vt:lpstr>
      <vt:lpstr>Тексти повинні бути уніфікованими</vt:lpstr>
      <vt:lpstr>Тексти повинні бути грамотні. А також людино орієнтованими:</vt:lpstr>
      <vt:lpstr>Дизайн користувацького досвіду</vt:lpstr>
      <vt:lpstr>Бізнес в стані цифрової трансформації.  Тому інтерфейс буде всюди</vt:lpstr>
      <vt:lpstr>ВІД UI/UX ДО СЕРВІС-ДИЗАЙНУ</vt:lpstr>
      <vt:lpstr>Дизайн – це спосіб думати. І це дає вам нові можливості. Або виявляє накопичені проблеми</vt:lpstr>
      <vt:lpstr>Користувач хоче замовити складну, комплексну послугу в один клік знаючи що якість буде відповідна очікуванням.  І в оффлайн також. Ми сформували звичку</vt:lpstr>
      <vt:lpstr>Корпоративна культура – це коли про неї не треба думати, вона вже існує довкола у процесах</vt:lpstr>
      <vt:lpstr>В проектуванні досвіду споживача звертайте увагу на бізнес-аналіз, дизайн, і цифрову складову</vt:lpstr>
      <vt:lpstr>Сервіс-дизайн – вийшов з цифрового світу і перемістився у оффлайн</vt:lpstr>
      <vt:lpstr>Для проектування емоцій потрібно не тільки конструктори та продавці але і спеціалісти з емоцій.   Це дає продукту завершеність.</vt:lpstr>
      <vt:lpstr>Етапи розробки сервіс-дизайну:</vt:lpstr>
      <vt:lpstr>Для чого це?</vt:lpstr>
      <vt:lpstr>Інколи не потрібна краса, мінімалізм в процесах це також гарно, а потрібна зрозумілість і прогнозованість</vt:lpstr>
      <vt:lpstr>Ваш товар / послуга має бути як вода з крану.   Згадуєш про неї, коли її немає.</vt:lpstr>
      <vt:lpstr>Успіхів!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punch</dc:creator>
  <cp:lastModifiedBy>Пользователь Windows</cp:lastModifiedBy>
  <cp:revision>41</cp:revision>
  <dcterms:modified xsi:type="dcterms:W3CDTF">2017-09-25T19:30:26Z</dcterms:modified>
</cp:coreProperties>
</file>